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.xml" ContentType="application/vnd.openxmlformats-officedocument.presentationml.notesSlide+xml"/>
  <Override PartName="/ppt/tags/tag70.xml" ContentType="application/vnd.openxmlformats-officedocument.presentationml.tags+xml"/>
  <Override PartName="/ppt/notesSlides/notesSlide3.xml" ContentType="application/vnd.openxmlformats-officedocument.presentationml.notesSlide+xml"/>
  <Override PartName="/ppt/tags/tag71.xml" ContentType="application/vnd.openxmlformats-officedocument.presentationml.tags+xml"/>
  <Override PartName="/ppt/notesSlides/notesSlide4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68" r:id="rId5"/>
    <p:sldId id="282" r:id="rId6"/>
    <p:sldId id="269" r:id="rId7"/>
    <p:sldId id="283" r:id="rId8"/>
    <p:sldId id="261" r:id="rId9"/>
    <p:sldId id="270" r:id="rId10"/>
    <p:sldId id="280" r:id="rId11"/>
    <p:sldId id="264" r:id="rId12"/>
    <p:sldId id="263" r:id="rId13"/>
    <p:sldId id="271" r:id="rId14"/>
    <p:sldId id="262" r:id="rId15"/>
    <p:sldId id="277" r:id="rId16"/>
    <p:sldId id="278" r:id="rId17"/>
    <p:sldId id="27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>
          <p15:clr>
            <a:srgbClr val="A4A3A4"/>
          </p15:clr>
        </p15:guide>
        <p15:guide id="2" pos="37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3903"/>
    <a:srgbClr val="16468D"/>
    <a:srgbClr val="FFFFFF"/>
    <a:srgbClr val="FAF9F8"/>
    <a:srgbClr val="FEFEFE"/>
    <a:srgbClr val="AC9487"/>
    <a:srgbClr val="D5E1F7"/>
    <a:srgbClr val="718484"/>
    <a:srgbClr val="8F928F"/>
    <a:srgbClr val="6B8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>
        <p:scale>
          <a:sx n="71" d="100"/>
          <a:sy n="71" d="100"/>
        </p:scale>
        <p:origin x="762" y="528"/>
      </p:cViewPr>
      <p:guideLst>
        <p:guide orient="horz" pos="2174"/>
        <p:guide pos="37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2021/12/2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5" Type="http://schemas.openxmlformats.org/officeDocument/2006/relationships/image" Target="../media/image6.jpg"/><Relationship Id="rId4" Type="http://schemas.openxmlformats.org/officeDocument/2006/relationships/hyperlink" Target="https://icg.webspace.durham.ac.uk/aih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0820" y="2091690"/>
            <a:ext cx="1176972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 b="1" cap="all" spc="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Noto Serif SC" panose="02020400000000000000" charset="-122"/>
                <a:ea typeface="Noto Serif SC" panose="02020400000000000000" charset="-122"/>
                <a:cs typeface="Dubai Light" panose="020B0303030403030204" charset="0"/>
              </a:rPr>
              <a:t>Virtual Reality </a:t>
            </a:r>
          </a:p>
          <a:p>
            <a:pPr algn="ctr"/>
            <a:r>
              <a:rPr lang="en-US" altLang="zh-CN" sz="3600" b="1" cap="all" spc="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Noto Serif SC" panose="02020400000000000000" charset="-122"/>
                <a:ea typeface="Noto Serif SC" panose="02020400000000000000" charset="-122"/>
                <a:cs typeface="Dubai Light" panose="020B0303030403030204" charset="0"/>
              </a:rPr>
              <a:t>Meditation Visualisation System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52110" y="34328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GROUP 2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20160" y="3942715"/>
            <a:ext cx="4550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Zexi He</a:t>
            </a:r>
            <a:r>
              <a:rPr lang="en-US" altLang="zh-CN">
                <a:solidFill>
                  <a:schemeClr val="bg1"/>
                </a:solidFill>
              </a:rPr>
              <a:t>, </a:t>
            </a:r>
            <a:r>
              <a:rPr lang="zh-CN" altLang="en-US">
                <a:solidFill>
                  <a:schemeClr val="bg1"/>
                </a:solidFill>
              </a:rPr>
              <a:t>Tom Abbott, </a:t>
            </a:r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Joshua Newbould, Dmitrie Bivol, </a:t>
            </a:r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Cheng-Han Yang,  Andrew DeVille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91440" y="0"/>
            <a:ext cx="4484370" cy="6903085"/>
          </a:xfrm>
          <a:prstGeom prst="rect">
            <a:avLst/>
          </a:prstGeom>
          <a:solidFill>
            <a:schemeClr val="bg2">
              <a:lumMod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10920" y="2583815"/>
            <a:ext cx="288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TECHNICAL.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7205" y="3167380"/>
            <a:ext cx="48164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TEXT INSTRUTIONS</a:t>
            </a:r>
          </a:p>
          <a:p>
            <a:r>
              <a:rPr lang="en-US" altLang="zh-CN" sz="24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	      &amp;</a:t>
            </a:r>
          </a:p>
          <a:p>
            <a:r>
              <a:rPr lang="en-US" altLang="zh-CN" sz="24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GUIDES BY VOICE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4392930" y="-45720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ey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435" y="596265"/>
            <a:ext cx="1012190" cy="1012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24170" y="1529715"/>
            <a:ext cx="20993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latin typeface="Bell MT" panose="02020503060305020303" charset="0"/>
                <a:cs typeface="Bell MT" panose="02020503060305020303" charset="0"/>
              </a:rPr>
              <a:t>TEXT</a:t>
            </a:r>
          </a:p>
        </p:txBody>
      </p:sp>
      <p:pic>
        <p:nvPicPr>
          <p:cNvPr id="11" name="图片 10" descr="ea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650" y="637540"/>
            <a:ext cx="817245" cy="8172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397365" y="1535430"/>
            <a:ext cx="19812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Bell MT" panose="02020503060305020303" charset="0"/>
                <a:cs typeface="Bell MT" panose="02020503060305020303" charset="0"/>
              </a:rPr>
              <a:t>VOICE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8406130" y="0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90135" y="26822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sp>
        <p:nvSpPr>
          <p:cNvPr id="23" name="文本框 22"/>
          <p:cNvSpPr txBox="1"/>
          <p:nvPr/>
        </p:nvSpPr>
        <p:spPr>
          <a:xfrm>
            <a:off x="8860155" y="26822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2479675" cy="6858635"/>
          </a:xfrm>
          <a:prstGeom prst="rect">
            <a:avLst/>
          </a:prstGeom>
          <a:solidFill>
            <a:schemeClr val="bg2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3530" y="3373120"/>
            <a:ext cx="172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Noto Serif SC" panose="02020400000000000000" charset="-122"/>
                <a:ea typeface="Noto Serif SC" panose="02020400000000000000" charset="-122"/>
              </a:rPr>
              <a:t>DATA FLOW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2480310" y="-22860"/>
            <a:ext cx="0" cy="6881495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03530" y="2912745"/>
            <a:ext cx="288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FFFF"/>
                </a:solidFill>
                <a:latin typeface="Noto Serif SC" panose="02020400000000000000" charset="-122"/>
                <a:ea typeface="Noto Serif SC" panose="02020400000000000000" charset="-122"/>
              </a:rPr>
              <a:t>DATABASE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89090" y="3004820"/>
            <a:ext cx="147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CONTENT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590" y="-29210"/>
            <a:ext cx="12233910" cy="6907530"/>
            <a:chOff x="-23" y="-46"/>
            <a:chExt cx="19266" cy="10878"/>
          </a:xfrm>
        </p:grpSpPr>
        <p:sp>
          <p:nvSpPr>
            <p:cNvPr id="25" name="矩形 24"/>
            <p:cNvSpPr/>
            <p:nvPr/>
          </p:nvSpPr>
          <p:spPr>
            <a:xfrm>
              <a:off x="-23" y="-46"/>
              <a:ext cx="19267" cy="108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392" y="442"/>
              <a:ext cx="18438" cy="10003"/>
            </a:xfrm>
            <a:prstGeom prst="roundRect">
              <a:avLst/>
            </a:prstGeom>
            <a:solidFill>
              <a:srgbClr val="FAF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7992745" y="1057910"/>
            <a:ext cx="3402330" cy="51206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132840" y="3883660"/>
            <a:ext cx="2802890" cy="2327275"/>
          </a:xfrm>
          <a:prstGeom prst="roundRect">
            <a:avLst/>
          </a:prstGeom>
          <a:solidFill>
            <a:schemeClr val="tx2">
              <a:lumMod val="25000"/>
              <a:lumOff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132840" y="1153160"/>
            <a:ext cx="2802890" cy="2473325"/>
          </a:xfrm>
          <a:prstGeom prst="roundRect">
            <a:avLst/>
          </a:prstGeom>
          <a:solidFill>
            <a:schemeClr val="accent4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14570" y="518160"/>
            <a:ext cx="2731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7C3903"/>
                </a:solidFill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SENSOR DATA</a:t>
            </a:r>
          </a:p>
        </p:txBody>
      </p:sp>
      <p:pic>
        <p:nvPicPr>
          <p:cNvPr id="4" name="图片 3" descr="人体图标的矢量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30" y="1565275"/>
            <a:ext cx="4348480" cy="434848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952490" y="1565275"/>
            <a:ext cx="314960" cy="320675"/>
          </a:xfrm>
          <a:prstGeom prst="ellipse">
            <a:avLst/>
          </a:prstGeom>
          <a:solidFill>
            <a:schemeClr val="accent3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64000"/>
                </a:schemeClr>
              </a:solidFill>
            </a:endParaRPr>
          </a:p>
        </p:txBody>
      </p:sp>
      <p:cxnSp>
        <p:nvCxnSpPr>
          <p:cNvPr id="7" name="直接连接符 6"/>
          <p:cNvCxnSpPr>
            <a:stCxn id="9" idx="1"/>
            <a:endCxn id="6" idx="6"/>
          </p:cNvCxnSpPr>
          <p:nvPr/>
        </p:nvCxnSpPr>
        <p:spPr>
          <a:xfrm flipH="1">
            <a:off x="6267450" y="1433830"/>
            <a:ext cx="2792730" cy="29210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060180" y="1249680"/>
            <a:ext cx="126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</a:rPr>
              <a:t>Headset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43685" y="1249680"/>
            <a:ext cx="197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</a:rPr>
              <a:t>Temperature</a:t>
            </a:r>
          </a:p>
        </p:txBody>
      </p:sp>
      <p:sp>
        <p:nvSpPr>
          <p:cNvPr id="11" name="椭圆 10"/>
          <p:cNvSpPr/>
          <p:nvPr/>
        </p:nvSpPr>
        <p:spPr>
          <a:xfrm>
            <a:off x="5577205" y="2614930"/>
            <a:ext cx="314960" cy="320675"/>
          </a:xfrm>
          <a:prstGeom prst="ellipse">
            <a:avLst/>
          </a:prstGeom>
          <a:solidFill>
            <a:srgbClr val="7C3903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64000"/>
                </a:schemeClr>
              </a:solidFill>
            </a:endParaRPr>
          </a:p>
        </p:txBody>
      </p:sp>
      <p:cxnSp>
        <p:nvCxnSpPr>
          <p:cNvPr id="12" name="直接连接符 11"/>
          <p:cNvCxnSpPr>
            <a:stCxn id="10" idx="3"/>
            <a:endCxn id="11" idx="1"/>
          </p:cNvCxnSpPr>
          <p:nvPr/>
        </p:nvCxnSpPr>
        <p:spPr>
          <a:xfrm>
            <a:off x="3517900" y="1433830"/>
            <a:ext cx="2105660" cy="1228090"/>
          </a:xfrm>
          <a:prstGeom prst="line">
            <a:avLst/>
          </a:prstGeom>
          <a:ln w="28575" cmpd="sng">
            <a:solidFill>
              <a:srgbClr val="7C390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750695" y="399161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</a:rPr>
              <a:t>Heart rate</a:t>
            </a:r>
          </a:p>
        </p:txBody>
      </p:sp>
      <p:sp>
        <p:nvSpPr>
          <p:cNvPr id="14" name="椭圆 13"/>
          <p:cNvSpPr/>
          <p:nvPr/>
        </p:nvSpPr>
        <p:spPr>
          <a:xfrm>
            <a:off x="5372100" y="3305810"/>
            <a:ext cx="314960" cy="320675"/>
          </a:xfrm>
          <a:prstGeom prst="ellipse">
            <a:avLst/>
          </a:prstGeom>
          <a:solidFill>
            <a:schemeClr val="accent1">
              <a:lumMod val="60000"/>
              <a:lumOff val="4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64000"/>
                </a:schemeClr>
              </a:solidFill>
            </a:endParaRPr>
          </a:p>
        </p:txBody>
      </p:sp>
      <p:cxnSp>
        <p:nvCxnSpPr>
          <p:cNvPr id="15" name="直接连接符 14"/>
          <p:cNvCxnSpPr>
            <a:stCxn id="13" idx="3"/>
            <a:endCxn id="14" idx="2"/>
          </p:cNvCxnSpPr>
          <p:nvPr/>
        </p:nvCxnSpPr>
        <p:spPr>
          <a:xfrm flipV="1">
            <a:off x="3292475" y="3466465"/>
            <a:ext cx="2079625" cy="709295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257540" y="1831340"/>
            <a:ext cx="29749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sp>
        <p:nvSpPr>
          <p:cNvPr id="20" name="文本框 19"/>
          <p:cNvSpPr txBox="1"/>
          <p:nvPr/>
        </p:nvSpPr>
        <p:spPr>
          <a:xfrm>
            <a:off x="1316990" y="1684655"/>
            <a:ext cx="24345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sp>
        <p:nvSpPr>
          <p:cNvPr id="21" name="文本框 20"/>
          <p:cNvSpPr txBox="1"/>
          <p:nvPr/>
        </p:nvSpPr>
        <p:spPr>
          <a:xfrm>
            <a:off x="1317625" y="4325620"/>
            <a:ext cx="24345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-21590" y="-25400"/>
            <a:ext cx="12234545" cy="6908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311150" y="245110"/>
            <a:ext cx="11569065" cy="6367145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1646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62000" y="2368550"/>
            <a:ext cx="2356485" cy="23444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24890" y="1855470"/>
            <a:ext cx="2275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Sensor Data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06830" y="2705735"/>
            <a:ext cx="126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Headset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53770" y="3272790"/>
            <a:ext cx="197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Temperature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69670" y="386080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  <a:latin typeface="Arial Black" panose="020B0A04020102020204" charset="0"/>
                <a:cs typeface="Arial Black" panose="020B0A04020102020204" charset="0"/>
              </a:rPr>
              <a:t>Heart rate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2330" y="1855470"/>
            <a:ext cx="1419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1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Reports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144010" y="2367915"/>
            <a:ext cx="2356485" cy="27971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432300" y="2656840"/>
            <a:ext cx="835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Time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32300" y="3117215"/>
            <a:ext cx="106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Score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32300" y="3582670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Quanlity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432300" y="4078605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Advice</a:t>
            </a:r>
          </a:p>
        </p:txBody>
      </p:sp>
      <p:sp>
        <p:nvSpPr>
          <p:cNvPr id="22" name="燕尾形 21"/>
          <p:cNvSpPr/>
          <p:nvPr/>
        </p:nvSpPr>
        <p:spPr>
          <a:xfrm>
            <a:off x="3421380" y="3324225"/>
            <a:ext cx="517525" cy="38100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432300" y="4508500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.....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7636510" y="2368550"/>
            <a:ext cx="3719830" cy="27971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741410" y="1855470"/>
            <a:ext cx="12674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1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Awards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987030" y="2705735"/>
            <a:ext cx="390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  <a:sym typeface="+mn-ea"/>
              </a:rPr>
              <a:t>Achievement unlocked</a:t>
            </a:r>
          </a:p>
        </p:txBody>
      </p:sp>
      <p:sp>
        <p:nvSpPr>
          <p:cNvPr id="29" name="燕尾形 28"/>
          <p:cNvSpPr/>
          <p:nvPr/>
        </p:nvSpPr>
        <p:spPr>
          <a:xfrm>
            <a:off x="6809740" y="3324225"/>
            <a:ext cx="517525" cy="38100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987030" y="3244850"/>
            <a:ext cx="390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  <a:sym typeface="+mn-ea"/>
              </a:rPr>
              <a:t>Feature unlocked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987030" y="3710305"/>
            <a:ext cx="390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  <a:sym typeface="+mn-ea"/>
              </a:rPr>
              <a:t>More....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134235" y="589915"/>
            <a:ext cx="7923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cap="all">
                <a:solidFill>
                  <a:srgbClr val="002060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reports and usage tracking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8263255" y="-12700"/>
            <a:ext cx="3928745" cy="687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137025" y="-12700"/>
            <a:ext cx="3928745" cy="687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-12700"/>
            <a:ext cx="3928745" cy="687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8765" y="237490"/>
            <a:ext cx="288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Working Style</a:t>
            </a:r>
          </a:p>
        </p:txBody>
      </p:sp>
      <p:pic>
        <p:nvPicPr>
          <p:cNvPr id="10" name="图片 9" descr="Trell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60" y="610235"/>
            <a:ext cx="2659380" cy="2659380"/>
          </a:xfrm>
          <a:prstGeom prst="rect">
            <a:avLst/>
          </a:prstGeom>
        </p:spPr>
      </p:pic>
      <p:pic>
        <p:nvPicPr>
          <p:cNvPr id="12" name="图片 11" descr="1_9y2sMFou3w-FjWBVt_2ib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65" y="1076325"/>
            <a:ext cx="3100705" cy="1659255"/>
          </a:xfrm>
          <a:prstGeom prst="rect">
            <a:avLst/>
          </a:prstGeom>
        </p:spPr>
      </p:pic>
      <p:pic>
        <p:nvPicPr>
          <p:cNvPr id="13" name="图片 12" descr="0_kHdpA0lO-qQVbaXq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725" y="1005205"/>
            <a:ext cx="2881630" cy="15913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9255" y="31140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sp>
        <p:nvSpPr>
          <p:cNvPr id="18" name="文本框 17"/>
          <p:cNvSpPr txBox="1"/>
          <p:nvPr/>
        </p:nvSpPr>
        <p:spPr>
          <a:xfrm>
            <a:off x="4590415" y="3043555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sp>
        <p:nvSpPr>
          <p:cNvPr id="19" name="文本框 18"/>
          <p:cNvSpPr txBox="1"/>
          <p:nvPr/>
        </p:nvSpPr>
        <p:spPr>
          <a:xfrm>
            <a:off x="8823325" y="3043555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cxnSp>
        <p:nvCxnSpPr>
          <p:cNvPr id="20" name="直接连接符 19"/>
          <p:cNvCxnSpPr/>
          <p:nvPr/>
        </p:nvCxnSpPr>
        <p:spPr>
          <a:xfrm>
            <a:off x="4038600" y="-29210"/>
            <a:ext cx="0" cy="2854960"/>
          </a:xfrm>
          <a:prstGeom prst="line">
            <a:avLst/>
          </a:prstGeom>
          <a:ln w="200025" cmpd="sng">
            <a:solidFill>
              <a:schemeClr val="bg2">
                <a:lumMod val="65000"/>
                <a:alpha val="4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164195" y="-29210"/>
            <a:ext cx="0" cy="2804160"/>
          </a:xfrm>
          <a:prstGeom prst="line">
            <a:avLst/>
          </a:prstGeom>
          <a:ln w="200025" cmpd="sng">
            <a:solidFill>
              <a:schemeClr val="bg2">
                <a:lumMod val="65000"/>
                <a:alpha val="4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94735" y="2834640"/>
            <a:ext cx="50025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Future WORK</a:t>
            </a:r>
          </a:p>
        </p:txBody>
      </p:sp>
      <p:sp>
        <p:nvSpPr>
          <p:cNvPr id="7" name="矩形 6"/>
          <p:cNvSpPr/>
          <p:nvPr/>
        </p:nvSpPr>
        <p:spPr>
          <a:xfrm>
            <a:off x="5833110" y="-64770"/>
            <a:ext cx="525145" cy="2750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32475" y="3834765"/>
            <a:ext cx="262890" cy="303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96000" y="3834765"/>
            <a:ext cx="262255" cy="303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097020" y="0"/>
            <a:ext cx="4053205" cy="6882765"/>
          </a:xfrm>
          <a:prstGeom prst="rect">
            <a:avLst/>
          </a:prstGeom>
          <a:solidFill>
            <a:srgbClr val="6B8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50800" y="0"/>
            <a:ext cx="4147820" cy="6882765"/>
          </a:xfrm>
          <a:prstGeom prst="rect">
            <a:avLst/>
          </a:prstGeom>
          <a:solidFill>
            <a:srgbClr val="4C7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71880" y="1953895"/>
            <a:ext cx="1887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>
                <a:solidFill>
                  <a:schemeClr val="accent1">
                    <a:lumMod val="20000"/>
                    <a:lumOff val="80000"/>
                  </a:schemeClr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stage 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93360" y="1929130"/>
            <a:ext cx="1671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stage 2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0055" y="27076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50225" y="0"/>
            <a:ext cx="4037965" cy="6882765"/>
          </a:xfrm>
          <a:prstGeom prst="rect">
            <a:avLst/>
          </a:prstGeom>
          <a:solidFill>
            <a:srgbClr val="71848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54220" y="27076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68385" y="27076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340215" y="1953895"/>
            <a:ext cx="1671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stage 3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23215" y="887730"/>
            <a:ext cx="2435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Future WORK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82245" y="180975"/>
            <a:ext cx="2997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TIMELINE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205095" y="0"/>
            <a:ext cx="3870960" cy="6882765"/>
          </a:xfrm>
          <a:prstGeom prst="rect">
            <a:avLst/>
          </a:prstGeom>
          <a:solidFill>
            <a:srgbClr val="6B8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50800" y="0"/>
            <a:ext cx="5255895" cy="6882765"/>
          </a:xfrm>
          <a:prstGeom prst="rect">
            <a:avLst/>
          </a:prstGeom>
          <a:solidFill>
            <a:srgbClr val="4C7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51280" y="1953895"/>
            <a:ext cx="1887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Feature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9390" y="2631440"/>
            <a:ext cx="4851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-provide users with a comfortable experience</a:t>
            </a:r>
          </a:p>
        </p:txBody>
      </p:sp>
      <p:sp>
        <p:nvSpPr>
          <p:cNvPr id="15" name="矩形 14"/>
          <p:cNvSpPr/>
          <p:nvPr/>
        </p:nvSpPr>
        <p:spPr>
          <a:xfrm>
            <a:off x="9076055" y="0"/>
            <a:ext cx="3115945" cy="6882765"/>
          </a:xfrm>
          <a:prstGeom prst="rect">
            <a:avLst/>
          </a:prstGeom>
          <a:solidFill>
            <a:srgbClr val="71848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23215" y="887730"/>
            <a:ext cx="2435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Future WORK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9390" y="180975"/>
            <a:ext cx="4489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TESTING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96965" y="1953895"/>
            <a:ext cx="1887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Feature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18305" y="0"/>
            <a:ext cx="3776345" cy="686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93405" y="-10160"/>
            <a:ext cx="3776345" cy="686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11955" y="2668270"/>
            <a:ext cx="3761105" cy="3100070"/>
          </a:xfrm>
          <a:prstGeom prst="rect">
            <a:avLst/>
          </a:prstGeom>
          <a:blipFill rotWithShape="1">
            <a:blip r:embed="rId4">
              <a:alphaModFix amt="8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01660" y="2668270"/>
            <a:ext cx="3761105" cy="3100070"/>
          </a:xfrm>
          <a:prstGeom prst="rect">
            <a:avLst/>
          </a:prstGeom>
          <a:blipFill rotWithShape="1">
            <a:blip r:embed="rId5"/>
            <a:tile tx="0" sx="60000" sy="60000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7665" y="2147570"/>
            <a:ext cx="157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INTRO.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48150" y="2147570"/>
            <a:ext cx="2917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TECHNICAL.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96910" y="2147570"/>
            <a:ext cx="1905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FUTURE.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67665" y="80010"/>
            <a:ext cx="89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>
                    <a:alpha val="24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01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247515" y="80010"/>
            <a:ext cx="89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>
                    <a:alpha val="24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02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296910" y="80010"/>
            <a:ext cx="89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>
                    <a:alpha val="24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03</a:t>
            </a:r>
          </a:p>
        </p:txBody>
      </p:sp>
      <p:sp>
        <p:nvSpPr>
          <p:cNvPr id="20" name="矩形 19"/>
          <p:cNvSpPr/>
          <p:nvPr/>
        </p:nvSpPr>
        <p:spPr>
          <a:xfrm>
            <a:off x="224790" y="0"/>
            <a:ext cx="3776345" cy="686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760" y="2676525"/>
            <a:ext cx="3761105" cy="3100070"/>
          </a:xfrm>
          <a:prstGeom prst="rect">
            <a:avLst/>
          </a:prstGeom>
          <a:blipFill rotWithShape="1">
            <a:blip r:embed="rId6">
              <a:alphaModFix amt="8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67030" y="2147570"/>
            <a:ext cx="157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INTRO.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66090" y="80010"/>
            <a:ext cx="89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>
                    <a:alpha val="24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01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157480" y="-10160"/>
            <a:ext cx="0" cy="1551305"/>
          </a:xfrm>
          <a:prstGeom prst="line">
            <a:avLst/>
          </a:prstGeom>
          <a:ln w="1270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67505" y="-10160"/>
            <a:ext cx="0" cy="1551305"/>
          </a:xfrm>
          <a:prstGeom prst="line">
            <a:avLst/>
          </a:prstGeom>
          <a:ln w="1270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137525" y="-10160"/>
            <a:ext cx="0" cy="1551305"/>
          </a:xfrm>
          <a:prstGeom prst="line">
            <a:avLst/>
          </a:prstGeom>
          <a:ln w="1270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9487">
            <a:alpha val="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310505" y="290336"/>
            <a:ext cx="1570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INTRO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73257" y="804316"/>
            <a:ext cx="481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CLIENT: Alexandra Cristea</a:t>
            </a:r>
          </a:p>
        </p:txBody>
      </p:sp>
      <p:pic>
        <p:nvPicPr>
          <p:cNvPr id="5" name="Picture 4" descr="A picture containing person, wall, person, smiling&#10;&#10;Description automatically generated">
            <a:extLst>
              <a:ext uri="{FF2B5EF4-FFF2-40B4-BE49-F238E27FC236}">
                <a16:creationId xmlns:a16="http://schemas.microsoft.com/office/drawing/2014/main" id="{5BAEE098-0467-4311-990E-0EDC202C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53" y="1451610"/>
            <a:ext cx="2504705" cy="3139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3B22D-F044-4C34-B67E-A9490462AAAC}"/>
              </a:ext>
            </a:extLst>
          </p:cNvPr>
          <p:cNvSpPr txBox="1"/>
          <p:nvPr/>
        </p:nvSpPr>
        <p:spPr>
          <a:xfrm>
            <a:off x="4473257" y="1593887"/>
            <a:ext cx="69334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Professor, Deputy Head, Director of Research and Head of the </a:t>
            </a:r>
            <a:r>
              <a:rPr lang="en-US" dirty="0">
                <a:hlinkClick r:id="rId4"/>
              </a:rPr>
              <a:t>Artificial Intelligence in Human Systems</a:t>
            </a:r>
            <a:r>
              <a:rPr lang="en-US" dirty="0"/>
              <a:t> research group in the Department of Computer Science at Durham University.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Research themes of AIHS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Human-centred computing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Trying to achieve natural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Digital Humanities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Natural Language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BBD02-E589-4332-8A1F-32A1EC12D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31" y="3954968"/>
            <a:ext cx="4988316" cy="20285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60454" y="473393"/>
            <a:ext cx="2424284" cy="3299617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10505" y="280039"/>
            <a:ext cx="1570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INTRO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73257" y="802009"/>
            <a:ext cx="481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D3B4E-F2D2-4235-8A2C-97FE655AEAC5}"/>
              </a:ext>
            </a:extLst>
          </p:cNvPr>
          <p:cNvSpPr txBox="1"/>
          <p:nvPr/>
        </p:nvSpPr>
        <p:spPr>
          <a:xfrm>
            <a:off x="4474346" y="1935331"/>
            <a:ext cx="7421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Group or private meditation accounts for </a:t>
            </a:r>
            <a:r>
              <a:rPr lang="en-GB" b="1" dirty="0"/>
              <a:t>7.4%</a:t>
            </a:r>
            <a:r>
              <a:rPr lang="en-GB" dirty="0"/>
              <a:t> of the alternative care market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Headspace has garnered over 65mil downloads has been valued at $320 million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Since 2012, the number of regular meditators has more than tripled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B290E-73FB-46EE-BC3E-1D94749B38BD}"/>
              </a:ext>
            </a:extLst>
          </p:cNvPr>
          <p:cNvSpPr txBox="1"/>
          <p:nvPr/>
        </p:nvSpPr>
        <p:spPr>
          <a:xfrm>
            <a:off x="6172481" y="4083729"/>
            <a:ext cx="4277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Improvements in computer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and support of VR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EA7E0D-81DC-48D8-AFE7-112D87A00E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54" y="3924537"/>
            <a:ext cx="5152008" cy="2898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310505" y="287248"/>
            <a:ext cx="1570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INTRO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73257" y="758061"/>
            <a:ext cx="481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Existing System</a:t>
            </a:r>
          </a:p>
        </p:txBody>
      </p:sp>
      <p:pic>
        <p:nvPicPr>
          <p:cNvPr id="5" name="Picture 4" descr="A tropical beach with palm trees&#10;&#10;Description automatically generated with medium confidence">
            <a:extLst>
              <a:ext uri="{FF2B5EF4-FFF2-40B4-BE49-F238E27FC236}">
                <a16:creationId xmlns:a16="http://schemas.microsoft.com/office/drawing/2014/main" id="{DC67F40E-0024-4D8C-92BA-B9F00717E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7" y="1354352"/>
            <a:ext cx="5121974" cy="2560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EC6E54-7343-49A3-9375-54199F577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4504"/>
            <a:ext cx="1991003" cy="924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CD032-FA26-4950-97C6-CA65BCD2CF1E}"/>
              </a:ext>
            </a:extLst>
          </p:cNvPr>
          <p:cNvSpPr txBox="1"/>
          <p:nvPr/>
        </p:nvSpPr>
        <p:spPr>
          <a:xfrm>
            <a:off x="6096000" y="2405849"/>
            <a:ext cx="5871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40+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30+ hours of guided meditation on Anxiety, Depression, Maternity and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200+ audio tracks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£10.99</a:t>
            </a:r>
            <a:endParaRPr lang="en-GB" dirty="0"/>
          </a:p>
        </p:txBody>
      </p:sp>
      <p:pic>
        <p:nvPicPr>
          <p:cNvPr id="13" name="Picture 12" descr="A grassy area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7D53484-0446-4A18-A95E-5233A574E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5" y="4025644"/>
            <a:ext cx="5019953" cy="2509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619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1" y="1"/>
            <a:ext cx="4545367" cy="2476869"/>
          </a:xfrm>
          <a:prstGeom prst="rect">
            <a:avLst/>
          </a:prstGeom>
          <a:blipFill rotWithShape="1">
            <a:blip r:embed="rId3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10505" y="272469"/>
            <a:ext cx="1570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INTRO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73257" y="762926"/>
            <a:ext cx="481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Aim of our project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23604" y="1732279"/>
            <a:ext cx="4653915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Durham Scene and other environments in high definition and animated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Meditation sessions of different length(5,10,20,30 mins)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Integration with body sensors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Heart rate sensor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Breathing rate sensor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Temperature sensor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Interesting graphs </a:t>
            </a:r>
            <a:r>
              <a:rPr lang="en-US" altLang="zh-CN" sz="1600" dirty="0" err="1"/>
              <a:t>visualising</a:t>
            </a:r>
            <a:r>
              <a:rPr lang="en-US" altLang="zh-CN" sz="1600" dirty="0"/>
              <a:t> this data for each meditation session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Gamification</a:t>
            </a:r>
          </a:p>
        </p:txBody>
      </p:sp>
      <p:pic>
        <p:nvPicPr>
          <p:cNvPr id="5" name="Picture 4" descr="A bridge over a river leading to a castle on a hill&#10;&#10;Description automatically generated with low confidence">
            <a:extLst>
              <a:ext uri="{FF2B5EF4-FFF2-40B4-BE49-F238E27FC236}">
                <a16:creationId xmlns:a16="http://schemas.microsoft.com/office/drawing/2014/main" id="{41EE5B71-C004-4FF9-87B0-04C4474AA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12" y="2323410"/>
            <a:ext cx="6210792" cy="3305548"/>
          </a:xfrm>
          <a:prstGeom prst="rect">
            <a:avLst/>
          </a:prstGeom>
        </p:spPr>
      </p:pic>
      <p:pic>
        <p:nvPicPr>
          <p:cNvPr id="7" name="Picture 6" descr="A close up of a watch&#10;&#10;Description automatically generated with low confidence">
            <a:extLst>
              <a:ext uri="{FF2B5EF4-FFF2-40B4-BE49-F238E27FC236}">
                <a16:creationId xmlns:a16="http://schemas.microsoft.com/office/drawing/2014/main" id="{AD578F33-833C-4D20-B09A-ED7082F89B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4" t="-12088" b="17583"/>
          <a:stretch/>
        </p:blipFill>
        <p:spPr>
          <a:xfrm>
            <a:off x="10777491" y="2541233"/>
            <a:ext cx="1127464" cy="1482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B81246-D176-40E6-AA53-53282F5E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64" y="-21277"/>
            <a:ext cx="5267536" cy="3450278"/>
          </a:xfrm>
          <a:prstGeom prst="rect">
            <a:avLst/>
          </a:prstGeom>
        </p:spPr>
      </p:pic>
      <p:sp>
        <p:nvSpPr>
          <p:cNvPr id="6" name="文本框 21">
            <a:extLst>
              <a:ext uri="{FF2B5EF4-FFF2-40B4-BE49-F238E27FC236}">
                <a16:creationId xmlns:a16="http://schemas.microsoft.com/office/drawing/2014/main" id="{6B5BB64E-DFC3-4C30-9FEE-D3F6E5010E5E}"/>
              </a:ext>
            </a:extLst>
          </p:cNvPr>
          <p:cNvSpPr txBox="1"/>
          <p:nvPr/>
        </p:nvSpPr>
        <p:spPr>
          <a:xfrm>
            <a:off x="880073" y="692897"/>
            <a:ext cx="2884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TECHNICAL.</a:t>
            </a:r>
          </a:p>
        </p:txBody>
      </p:sp>
      <p:pic>
        <p:nvPicPr>
          <p:cNvPr id="10" name="Picture 9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86BC3DE3-6336-442D-87BC-3C49DFF46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12" y="3428999"/>
            <a:ext cx="5273488" cy="3429001"/>
          </a:xfrm>
          <a:prstGeom prst="rect">
            <a:avLst/>
          </a:prstGeom>
        </p:spPr>
      </p:pic>
      <p:cxnSp>
        <p:nvCxnSpPr>
          <p:cNvPr id="11" name="直接连接符 28">
            <a:extLst>
              <a:ext uri="{FF2B5EF4-FFF2-40B4-BE49-F238E27FC236}">
                <a16:creationId xmlns:a16="http://schemas.microsoft.com/office/drawing/2014/main" id="{3B38D0CF-0B44-4748-8132-F6578A20795E}"/>
              </a:ext>
            </a:extLst>
          </p:cNvPr>
          <p:cNvCxnSpPr/>
          <p:nvPr/>
        </p:nvCxnSpPr>
        <p:spPr>
          <a:xfrm>
            <a:off x="6924464" y="-45720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">
            <a:extLst>
              <a:ext uri="{FF2B5EF4-FFF2-40B4-BE49-F238E27FC236}">
                <a16:creationId xmlns:a16="http://schemas.microsoft.com/office/drawing/2014/main" id="{4CE0E2EC-1509-4AE6-AA5F-093BEC7C8000}"/>
              </a:ext>
            </a:extLst>
          </p:cNvPr>
          <p:cNvSpPr txBox="1"/>
          <p:nvPr/>
        </p:nvSpPr>
        <p:spPr>
          <a:xfrm>
            <a:off x="720781" y="1752450"/>
            <a:ext cx="6088193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dirty="0"/>
              <a:t>This is the initial layout and concept of the menu for the </a:t>
            </a:r>
            <a:r>
              <a:rPr lang="en-US" altLang="zh-CN" sz="1600" dirty="0" err="1"/>
              <a:t>vr</a:t>
            </a:r>
            <a:r>
              <a:rPr lang="en-US" altLang="zh-CN" sz="1600" dirty="0"/>
              <a:t> meditation game. Further settings and design are to be added further into development to make sure the design is consistent throughout the game</a:t>
            </a:r>
          </a:p>
        </p:txBody>
      </p:sp>
    </p:spTree>
    <p:extLst>
      <p:ext uri="{BB962C8B-B14F-4D97-AF65-F5344CB8AC3E}">
        <p14:creationId xmlns:p14="http://schemas.microsoft.com/office/powerpoint/2010/main" val="260404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489476f612d8316a8784ebf9d0e3e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80" y="-407035"/>
            <a:ext cx="8171815" cy="7315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5580380" cy="6857365"/>
          </a:xfrm>
          <a:prstGeom prst="rect">
            <a:avLst/>
          </a:prstGeom>
          <a:solidFill>
            <a:schemeClr val="bg2">
              <a:lumMod val="8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4995" y="542290"/>
            <a:ext cx="2884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TECHNICAL.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4995" y="1251585"/>
            <a:ext cx="481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World modelling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4995" y="1732280"/>
            <a:ext cx="46539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 dirty="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 dirty="0"/>
          </a:p>
          <a:p>
            <a:pPr fontAlgn="auto">
              <a:lnSpc>
                <a:spcPct val="150000"/>
              </a:lnSpc>
            </a:pPr>
            <a:r>
              <a:rPr lang="en-US" altLang="zh-CN" sz="1600" dirty="0"/>
              <a:t>--</a:t>
            </a:r>
            <a:r>
              <a:rPr lang="en-US" altLang="zh-CN" sz="1600" dirty="0" err="1"/>
              <a:t>verall</a:t>
            </a:r>
            <a:r>
              <a:rPr lang="en-US" altLang="zh-CN" sz="1600" dirty="0"/>
              <a:t> aims of the project and a very brief explanation of the important aspects of the system. You should give some information about your client, the overall aims of the project and a very brief explanation of the important aspects of the system.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580380" y="0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80310" y="-635"/>
            <a:ext cx="3201670" cy="6858635"/>
          </a:xfrm>
          <a:prstGeom prst="rect">
            <a:avLst/>
          </a:prstGeom>
          <a:blipFill rotWithShape="1">
            <a:blip r:embed="rId4"/>
            <a:tile tx="-381000" ty="-381000" sx="95000" sy="95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15265" y="2972435"/>
            <a:ext cx="288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TECHNICAL.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3530" y="3477260"/>
            <a:ext cx="481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Mutiple scenes</a:t>
            </a:r>
          </a:p>
        </p:txBody>
      </p:sp>
      <p:sp>
        <p:nvSpPr>
          <p:cNvPr id="6" name="矩形 5"/>
          <p:cNvSpPr/>
          <p:nvPr/>
        </p:nvSpPr>
        <p:spPr>
          <a:xfrm>
            <a:off x="5755005" y="0"/>
            <a:ext cx="3201670" cy="6858635"/>
          </a:xfrm>
          <a:prstGeom prst="rect">
            <a:avLst/>
          </a:prstGeom>
          <a:blipFill rotWithShape="1">
            <a:blip r:embed="rId5"/>
            <a:tile tx="0" ty="0" sx="20000" sy="2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029700" y="-635"/>
            <a:ext cx="3201670" cy="685863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10280" y="3198495"/>
            <a:ext cx="48164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Demo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10325" y="3198495"/>
            <a:ext cx="48164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Riverside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51015" y="3690620"/>
            <a:ext cx="1475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Durham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973310" y="3154045"/>
            <a:ext cx="4816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More</a:t>
            </a:r>
          </a:p>
          <a:p>
            <a:r>
              <a:rPr lang="en-US" altLang="zh-CN" sz="28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scenes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2480310" y="-45085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18175" y="-635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993505" y="0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333615" y="6332220"/>
            <a:ext cx="1475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Building..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849</Words>
  <Application>Microsoft Office PowerPoint</Application>
  <PresentationFormat>Widescreen</PresentationFormat>
  <Paragraphs>112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Bell MT</vt:lpstr>
      <vt:lpstr>Calibri</vt:lpstr>
      <vt:lpstr>Noto Serif SC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NEWBOULD, JOSH J. (Student)</cp:lastModifiedBy>
  <cp:revision>178</cp:revision>
  <dcterms:created xsi:type="dcterms:W3CDTF">2019-06-19T02:08:00Z</dcterms:created>
  <dcterms:modified xsi:type="dcterms:W3CDTF">2021-12-02T16:47:52Z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67302BD54B7341BBA2806EBF3833E1C4</vt:lpwstr>
  </property>
</Properties>
</file>